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-104" y="-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abil\Google%20Drive\Research\Mobility%20Data\Ping%20Hsun%20Tested%20all%2010%20boxes\0%20Hr%20NK2-90.xlsx" TargetMode="External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abil\Google%20Drive\Research\Mobility%20Data\Ping%20Hsun%20Tested%20all%2010%20boxes\0%20Hr%20NK2-90.xlsx" TargetMode="External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Mobility for Spincoated Devices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graph!$G$2</c:f>
              <c:strCache>
                <c:ptCount val="1"/>
                <c:pt idx="0">
                  <c:v>Mobility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cust"/>
            <c:noEndCap val="0"/>
            <c:plus>
              <c:numRef>
                <c:f>graph!$H$3:$H$8</c:f>
                <c:numCache>
                  <c:formatCode>General</c:formatCode>
                  <c:ptCount val="6"/>
                  <c:pt idx="0">
                    <c:v>0.00605153069524911</c:v>
                  </c:pt>
                  <c:pt idx="1">
                    <c:v>0.0114658178839594</c:v>
                  </c:pt>
                  <c:pt idx="2">
                    <c:v>0.01051969500882</c:v>
                  </c:pt>
                  <c:pt idx="3">
                    <c:v>0.0182658258636806</c:v>
                  </c:pt>
                  <c:pt idx="4">
                    <c:v>0.0182658258636806</c:v>
                  </c:pt>
                  <c:pt idx="5">
                    <c:v>0.015109634878732</c:v>
                  </c:pt>
                </c:numCache>
              </c:numRef>
            </c:plus>
            <c:minus>
              <c:numRef>
                <c:f>graph!$H$3:$H$8</c:f>
                <c:numCache>
                  <c:formatCode>General</c:formatCode>
                  <c:ptCount val="6"/>
                  <c:pt idx="0">
                    <c:v>0.00605153069524911</c:v>
                  </c:pt>
                  <c:pt idx="1">
                    <c:v>0.0114658178839594</c:v>
                  </c:pt>
                  <c:pt idx="2">
                    <c:v>0.01051969500882</c:v>
                  </c:pt>
                  <c:pt idx="3">
                    <c:v>0.0182658258636806</c:v>
                  </c:pt>
                  <c:pt idx="4">
                    <c:v>0.0182658258636806</c:v>
                  </c:pt>
                  <c:pt idx="5">
                    <c:v>0.015109634878732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graph!$H$3:$H$8</c:f>
                <c:numCache>
                  <c:formatCode>General</c:formatCode>
                  <c:ptCount val="6"/>
                  <c:pt idx="0">
                    <c:v>0.00605153069524911</c:v>
                  </c:pt>
                  <c:pt idx="1">
                    <c:v>0.0114658178839594</c:v>
                  </c:pt>
                  <c:pt idx="2">
                    <c:v>0.01051969500882</c:v>
                  </c:pt>
                  <c:pt idx="3">
                    <c:v>0.0182658258636806</c:v>
                  </c:pt>
                  <c:pt idx="4">
                    <c:v>0.0182658258636806</c:v>
                  </c:pt>
                  <c:pt idx="5">
                    <c:v>0.015109634878732</c:v>
                  </c:pt>
                </c:numCache>
              </c:numRef>
            </c:plus>
            <c:minus>
              <c:numRef>
                <c:f>graph!$H$3:$H$8</c:f>
                <c:numCache>
                  <c:formatCode>General</c:formatCode>
                  <c:ptCount val="6"/>
                  <c:pt idx="0">
                    <c:v>0.00605153069524911</c:v>
                  </c:pt>
                  <c:pt idx="1">
                    <c:v>0.0114658178839594</c:v>
                  </c:pt>
                  <c:pt idx="2">
                    <c:v>0.01051969500882</c:v>
                  </c:pt>
                  <c:pt idx="3">
                    <c:v>0.0182658258636806</c:v>
                  </c:pt>
                  <c:pt idx="4">
                    <c:v>0.0182658258636806</c:v>
                  </c:pt>
                  <c:pt idx="5">
                    <c:v>0.015109634878732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graph!$F$3:$F$8</c:f>
              <c:numCache>
                <c:formatCode>General</c:formatCode>
                <c:ptCount val="6"/>
                <c:pt idx="0">
                  <c:v>0.0</c:v>
                </c:pt>
                <c:pt idx="1">
                  <c:v>12.0</c:v>
                </c:pt>
                <c:pt idx="2">
                  <c:v>18.0</c:v>
                </c:pt>
                <c:pt idx="3">
                  <c:v>24.0</c:v>
                </c:pt>
                <c:pt idx="4">
                  <c:v>48.0</c:v>
                </c:pt>
                <c:pt idx="5">
                  <c:v>96.0</c:v>
                </c:pt>
              </c:numCache>
            </c:numRef>
          </c:xVal>
          <c:yVal>
            <c:numRef>
              <c:f>graph!$G$3:$G$8</c:f>
              <c:numCache>
                <c:formatCode>General</c:formatCode>
                <c:ptCount val="6"/>
                <c:pt idx="0">
                  <c:v>0.0131852611534263</c:v>
                </c:pt>
                <c:pt idx="1">
                  <c:v>0.0896306326689737</c:v>
                </c:pt>
                <c:pt idx="2">
                  <c:v>0.061529327555166</c:v>
                </c:pt>
                <c:pt idx="3">
                  <c:v>0.109380256702342</c:v>
                </c:pt>
                <c:pt idx="4">
                  <c:v>0.0909415259458974</c:v>
                </c:pt>
                <c:pt idx="5">
                  <c:v>0.102152706632751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6278312"/>
        <c:axId val="-2005649560"/>
      </c:scatterChart>
      <c:valAx>
        <c:axId val="2086278312"/>
        <c:scaling>
          <c:orientation val="minMax"/>
          <c:max val="96.0"/>
          <c:min val="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Hours</a:t>
                </a:r>
                <a:r>
                  <a:rPr lang="en-US" baseline="0"/>
                  <a:t> of Solution Aging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5649560"/>
        <c:crosses val="autoZero"/>
        <c:crossBetween val="midCat"/>
        <c:majorUnit val="6.0"/>
      </c:valAx>
      <c:valAx>
        <c:axId val="-2005649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0" i="0" baseline="0">
                    <a:effectLst/>
                  </a:rPr>
                  <a:t>Mobility (cm</a:t>
                </a:r>
                <a:r>
                  <a:rPr lang="en-US" sz="1100" b="0" i="0" baseline="30000">
                    <a:effectLst/>
                  </a:rPr>
                  <a:t>2</a:t>
                </a:r>
                <a:r>
                  <a:rPr lang="en-US" sz="1100" b="0" i="0" baseline="0">
                    <a:effectLst/>
                  </a:rPr>
                  <a:t>v</a:t>
                </a:r>
                <a:r>
                  <a:rPr lang="en-US" sz="1100" b="0" i="0" baseline="30000">
                    <a:effectLst/>
                  </a:rPr>
                  <a:t>-1</a:t>
                </a:r>
                <a:r>
                  <a:rPr lang="en-US" sz="1100" b="0" i="0" baseline="0">
                    <a:effectLst/>
                  </a:rPr>
                  <a:t>s</a:t>
                </a:r>
                <a:r>
                  <a:rPr lang="en-US" sz="1100" b="0" i="0" baseline="30000">
                    <a:effectLst/>
                  </a:rPr>
                  <a:t>-1</a:t>
                </a:r>
                <a:r>
                  <a:rPr lang="en-US" sz="1100" b="0" i="0" baseline="0">
                    <a:effectLst/>
                  </a:rPr>
                  <a:t>)</a:t>
                </a:r>
                <a:endParaRPr lang="en-US" sz="1100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62783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Mobility for Spincoated Devices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graph!$K$2</c:f>
              <c:strCache>
                <c:ptCount val="1"/>
                <c:pt idx="0">
                  <c:v>Mobility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graph!$L$3:$L$6</c:f>
                <c:numCache>
                  <c:formatCode>General</c:formatCode>
                  <c:ptCount val="4"/>
                  <c:pt idx="0">
                    <c:v>0.00283898977798891</c:v>
                  </c:pt>
                  <c:pt idx="1">
                    <c:v>0.00676189913430485</c:v>
                  </c:pt>
                  <c:pt idx="2">
                    <c:v>0.0395038210337159</c:v>
                  </c:pt>
                  <c:pt idx="3">
                    <c:v>0.00140294881907199</c:v>
                  </c:pt>
                </c:numCache>
              </c:numRef>
            </c:plus>
            <c:minus>
              <c:numRef>
                <c:f>graph!$L$3:$L$6</c:f>
                <c:numCache>
                  <c:formatCode>General</c:formatCode>
                  <c:ptCount val="4"/>
                  <c:pt idx="0">
                    <c:v>0.00283898977798891</c:v>
                  </c:pt>
                  <c:pt idx="1">
                    <c:v>0.00676189913430485</c:v>
                  </c:pt>
                  <c:pt idx="2">
                    <c:v>0.0395038210337159</c:v>
                  </c:pt>
                  <c:pt idx="3">
                    <c:v>0.00140294881907199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graph!$J$3:$J$6</c:f>
              <c:strCache>
                <c:ptCount val="4"/>
                <c:pt idx="0">
                  <c:v>Sonic 2 min</c:v>
                </c:pt>
                <c:pt idx="1">
                  <c:v>Sonic 2 min then 96 hr aging</c:v>
                </c:pt>
                <c:pt idx="2">
                  <c:v>Sonic 2 min then 192 hr aging</c:v>
                </c:pt>
                <c:pt idx="3">
                  <c:v>Aged 96 hr then 2 min sonication</c:v>
                </c:pt>
              </c:strCache>
            </c:strRef>
          </c:cat>
          <c:val>
            <c:numRef>
              <c:f>graph!$K$3:$K$6</c:f>
              <c:numCache>
                <c:formatCode>General</c:formatCode>
                <c:ptCount val="4"/>
                <c:pt idx="0">
                  <c:v>0.111746132100644</c:v>
                </c:pt>
                <c:pt idx="1">
                  <c:v>0.14938283997732</c:v>
                </c:pt>
                <c:pt idx="2">
                  <c:v>0.0687110330360271</c:v>
                </c:pt>
                <c:pt idx="3">
                  <c:v>0.0224345217005327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6089112"/>
        <c:axId val="-2005585320"/>
      </c:barChart>
      <c:catAx>
        <c:axId val="2086089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5585320"/>
        <c:crosses val="autoZero"/>
        <c:auto val="1"/>
        <c:lblAlgn val="ctr"/>
        <c:lblOffset val="100"/>
        <c:noMultiLvlLbl val="0"/>
      </c:catAx>
      <c:valAx>
        <c:axId val="-2005585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Mobility (cm</a:t>
                </a:r>
                <a:r>
                  <a:rPr lang="en-US" baseline="30000"/>
                  <a:t>2</a:t>
                </a:r>
                <a:r>
                  <a:rPr lang="en-US"/>
                  <a:t>v</a:t>
                </a:r>
                <a:r>
                  <a:rPr lang="en-US" baseline="30000"/>
                  <a:t>-1</a:t>
                </a:r>
                <a:r>
                  <a:rPr lang="en-US"/>
                  <a:t>s</a:t>
                </a:r>
                <a:r>
                  <a:rPr lang="en-US" baseline="30000"/>
                  <a:t>-1</a:t>
                </a:r>
                <a:r>
                  <a:rPr lang="en-US"/>
                  <a:t>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6089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4CAA5-AA58-4661-B480-52256EA4B98E}" type="datetimeFigureOut">
              <a:rPr lang="en-US" smtClean="0"/>
              <a:t>7/30/15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7E35A-7151-4A3F-82B7-510A8CE39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23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E1241F-0277-4AB1-902B-31DC41467F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04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908-22D2-4DFE-A8EF-DEBB3A5EA23A}" type="datetimeFigureOut">
              <a:rPr lang="en-US" smtClean="0"/>
              <a:t>7/30/15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05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908-22D2-4DFE-A8EF-DEBB3A5EA23A}" type="datetimeFigureOut">
              <a:rPr lang="en-US" smtClean="0"/>
              <a:t>7/30/15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7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908-22D2-4DFE-A8EF-DEBB3A5EA23A}" type="datetimeFigureOut">
              <a:rPr lang="en-US" smtClean="0"/>
              <a:t>7/30/15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96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908-22D2-4DFE-A8EF-DEBB3A5EA23A}" type="datetimeFigureOut">
              <a:rPr lang="en-US" smtClean="0"/>
              <a:t>7/30/15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9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908-22D2-4DFE-A8EF-DEBB3A5EA23A}" type="datetimeFigureOut">
              <a:rPr lang="en-US" smtClean="0"/>
              <a:t>7/30/15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1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908-22D2-4DFE-A8EF-DEBB3A5EA23A}" type="datetimeFigureOut">
              <a:rPr lang="en-US" smtClean="0"/>
              <a:t>7/30/15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1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908-22D2-4DFE-A8EF-DEBB3A5EA23A}" type="datetimeFigureOut">
              <a:rPr lang="en-US" smtClean="0"/>
              <a:t>7/30/15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3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908-22D2-4DFE-A8EF-DEBB3A5EA23A}" type="datetimeFigureOut">
              <a:rPr lang="en-US" smtClean="0"/>
              <a:t>7/30/15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0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908-22D2-4DFE-A8EF-DEBB3A5EA23A}" type="datetimeFigureOut">
              <a:rPr lang="en-US" smtClean="0"/>
              <a:t>7/30/15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62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908-22D2-4DFE-A8EF-DEBB3A5EA23A}" type="datetimeFigureOut">
              <a:rPr lang="en-US" smtClean="0"/>
              <a:t>7/30/15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26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3908-22D2-4DFE-A8EF-DEBB3A5EA23A}" type="datetimeFigureOut">
              <a:rPr lang="en-US" smtClean="0"/>
              <a:t>7/30/15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05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83908-22D2-4DFE-A8EF-DEBB3A5EA23A}" type="datetimeFigureOut">
              <a:rPr lang="en-US" smtClean="0"/>
              <a:t>7/30/15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7A779-5712-465F-A729-606C58635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00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eg"/><Relationship Id="rId12" Type="http://schemas.openxmlformats.org/officeDocument/2006/relationships/image" Target="../media/image11.jpeg"/><Relationship Id="rId13" Type="http://schemas.openxmlformats.org/officeDocument/2006/relationships/image" Target="../media/image12.jpeg"/><Relationship Id="rId14" Type="http://schemas.openxmlformats.org/officeDocument/2006/relationships/image" Target="../media/image13.jpeg"/><Relationship Id="rId15" Type="http://schemas.openxmlformats.org/officeDocument/2006/relationships/image" Target="../media/image14.jpeg"/><Relationship Id="rId16" Type="http://schemas.openxmlformats.org/officeDocument/2006/relationships/image" Target="../media/image15.jpeg"/><Relationship Id="rId17" Type="http://schemas.openxmlformats.org/officeDocument/2006/relationships/image" Target="../media/image16.jpeg"/><Relationship Id="rId18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jpeg"/><Relationship Id="rId12" Type="http://schemas.openxmlformats.org/officeDocument/2006/relationships/image" Target="../media/image27.jpeg"/><Relationship Id="rId13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7" Type="http://schemas.openxmlformats.org/officeDocument/2006/relationships/image" Target="../media/image22.jpeg"/><Relationship Id="rId8" Type="http://schemas.openxmlformats.org/officeDocument/2006/relationships/image" Target="../media/image23.jpeg"/><Relationship Id="rId9" Type="http://schemas.openxmlformats.org/officeDocument/2006/relationships/image" Target="../media/image24.jpeg"/><Relationship Id="rId10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jpeg"/><Relationship Id="rId9" Type="http://schemas.openxmlformats.org/officeDocument/2006/relationships/image" Target="../media/image35.jpeg"/><Relationship Id="rId10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jpeg"/><Relationship Id="rId12" Type="http://schemas.openxmlformats.org/officeDocument/2006/relationships/image" Target="../media/image47.jpeg"/><Relationship Id="rId13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jpeg"/><Relationship Id="rId9" Type="http://schemas.openxmlformats.org/officeDocument/2006/relationships/image" Target="../media/image44.jpeg"/><Relationship Id="rId10" Type="http://schemas.openxmlformats.org/officeDocument/2006/relationships/image" Target="../media/image45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jpeg"/><Relationship Id="rId12" Type="http://schemas.openxmlformats.org/officeDocument/2006/relationships/image" Target="../media/image58.jpeg"/><Relationship Id="rId13" Type="http://schemas.openxmlformats.org/officeDocument/2006/relationships/image" Target="../media/image59.jpeg"/><Relationship Id="rId14" Type="http://schemas.openxmlformats.org/officeDocument/2006/relationships/image" Target="../media/image60.jpeg"/><Relationship Id="rId15" Type="http://schemas.openxmlformats.org/officeDocument/2006/relationships/image" Target="../media/image61.jpeg"/><Relationship Id="rId16" Type="http://schemas.openxmlformats.org/officeDocument/2006/relationships/image" Target="../media/image62.jpeg"/><Relationship Id="rId17" Type="http://schemas.openxmlformats.org/officeDocument/2006/relationships/image" Target="../media/image63.jpeg"/><Relationship Id="rId18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POM of capillaries, trails and spin-coated films, and </a:t>
            </a:r>
            <a:r>
              <a:rPr lang="en-US" dirty="0" err="1" smtClean="0"/>
              <a:t>Mobilities</a:t>
            </a:r>
            <a:r>
              <a:rPr lang="en-US" dirty="0" smtClean="0"/>
              <a:t> for </a:t>
            </a:r>
            <a:r>
              <a:rPr lang="en-US" dirty="0" err="1" smtClean="0"/>
              <a:t>Spincoated</a:t>
            </a:r>
            <a:r>
              <a:rPr lang="en-US" dirty="0" smtClean="0"/>
              <a:t> Films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Poly(3-hexylthiophene) Aggregation Methods and Nanofiber Length Impact Liquid Crystallinity, Solid-State Alignment and Charge Carrier Mobility</a:t>
            </a:r>
          </a:p>
        </p:txBody>
      </p:sp>
    </p:spTree>
    <p:extLst>
      <p:ext uri="{BB962C8B-B14F-4D97-AF65-F5344CB8AC3E}">
        <p14:creationId xmlns:p14="http://schemas.microsoft.com/office/powerpoint/2010/main" val="2659282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94" y="347037"/>
            <a:ext cx="1843734" cy="1224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108" y="347035"/>
            <a:ext cx="1843734" cy="1224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63" y="350786"/>
            <a:ext cx="1843734" cy="12245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28" y="347035"/>
            <a:ext cx="1843734" cy="12245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283" y="350786"/>
            <a:ext cx="1843734" cy="12245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938" y="369332"/>
            <a:ext cx="1843734" cy="12245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26673" y="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 </a:t>
            </a:r>
            <a:r>
              <a:rPr lang="en-US" b="1" dirty="0" err="1" smtClean="0"/>
              <a:t>hr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148466" y="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 </a:t>
            </a:r>
            <a:r>
              <a:rPr lang="en-US" b="1" dirty="0" err="1" smtClean="0"/>
              <a:t>hr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017842" y="2229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18 </a:t>
            </a:r>
            <a:r>
              <a:rPr lang="en-US" b="1" dirty="0" err="1" smtClean="0"/>
              <a:t>hr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879660" y="2229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24 </a:t>
            </a:r>
            <a:r>
              <a:rPr lang="en-US" b="1" dirty="0" err="1" smtClean="0"/>
              <a:t>hr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835871" y="2229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48 </a:t>
            </a:r>
            <a:r>
              <a:rPr lang="en-US" b="1" dirty="0" err="1" smtClean="0"/>
              <a:t>hr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679605" y="1026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96 </a:t>
            </a:r>
            <a:r>
              <a:rPr lang="en-US" b="1" dirty="0" err="1" smtClean="0"/>
              <a:t>hr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94" y="1654633"/>
            <a:ext cx="1821793" cy="12099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049" y="1645091"/>
            <a:ext cx="1821793" cy="12099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944" y="1645090"/>
            <a:ext cx="1821793" cy="120999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447" y="1645092"/>
            <a:ext cx="1821793" cy="120999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283" y="1645091"/>
            <a:ext cx="1821793" cy="12099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938" y="1645089"/>
            <a:ext cx="1821793" cy="120999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1" y="2947658"/>
            <a:ext cx="1821793" cy="120999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555" y="2947658"/>
            <a:ext cx="1821793" cy="120999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151" y="2947658"/>
            <a:ext cx="1821793" cy="120999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893" y="2947657"/>
            <a:ext cx="1821793" cy="120999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253" y="2947656"/>
            <a:ext cx="1821793" cy="120999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203" y="2947656"/>
            <a:ext cx="1821793" cy="120999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 rot="16200000">
            <a:off x="-18829" y="77465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Solution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-165280" y="2074965"/>
            <a:ext cx="127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Drawn Film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-150436" y="3421408"/>
            <a:ext cx="124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Spincoated</a:t>
            </a:r>
            <a:endParaRPr lang="en-US" b="1" dirty="0"/>
          </a:p>
        </p:txBody>
      </p:sp>
      <p:graphicFrame>
        <p:nvGraphicFramePr>
          <p:cNvPr id="45" name="Chart 4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197772"/>
              </p:ext>
            </p:extLst>
          </p:nvPr>
        </p:nvGraphicFramePr>
        <p:xfrm>
          <a:off x="3999694" y="4316591"/>
          <a:ext cx="4612500" cy="2541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</p:spTree>
    <p:extLst>
      <p:ext uri="{BB962C8B-B14F-4D97-AF65-F5344CB8AC3E}">
        <p14:creationId xmlns:p14="http://schemas.microsoft.com/office/powerpoint/2010/main" val="3299898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0" y="2433494"/>
            <a:ext cx="1886164" cy="12527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669" y="2433494"/>
            <a:ext cx="1886164" cy="12527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508" y="2433494"/>
            <a:ext cx="1886164" cy="12527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263" y="2433494"/>
            <a:ext cx="1886164" cy="12527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38" y="1138990"/>
            <a:ext cx="1886164" cy="12527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460" y="1138676"/>
            <a:ext cx="1886637" cy="12530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10" y="1138990"/>
            <a:ext cx="1912942" cy="127053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1" y="3773892"/>
            <a:ext cx="1886164" cy="12527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38" y="3773891"/>
            <a:ext cx="1886164" cy="125275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16" y="3773890"/>
            <a:ext cx="1886164" cy="12527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94" y="3773889"/>
            <a:ext cx="1886164" cy="125275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38" y="1138990"/>
            <a:ext cx="1912008" cy="126991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23947" y="682011"/>
            <a:ext cx="182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Sonicated 2 min*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696173" y="442718"/>
            <a:ext cx="1838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Sonicated 2 min then aged 192 </a:t>
            </a:r>
            <a:r>
              <a:rPr lang="en-US" b="1" dirty="0" err="1" smtClean="0"/>
              <a:t>hr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732862" y="460503"/>
            <a:ext cx="1838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Sonicated 2 min then aged 96 </a:t>
            </a:r>
            <a:r>
              <a:rPr lang="en-US" b="1" dirty="0" err="1" smtClean="0"/>
              <a:t>hr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96706" y="460503"/>
            <a:ext cx="1838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Aged 96 </a:t>
            </a:r>
            <a:r>
              <a:rPr lang="en-US" b="1" dirty="0" err="1" smtClean="0"/>
              <a:t>hr</a:t>
            </a:r>
            <a:r>
              <a:rPr lang="en-US" b="1" dirty="0" smtClean="0"/>
              <a:t> then sonicated 2 min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-2934" y="162318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Solution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49385" y="2923492"/>
            <a:ext cx="127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Drawn Film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34541" y="4269935"/>
            <a:ext cx="124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Spincoated</a:t>
            </a:r>
            <a:endParaRPr lang="en-US" b="1" dirty="0"/>
          </a:p>
        </p:txBody>
      </p:sp>
      <p:graphicFrame>
        <p:nvGraphicFramePr>
          <p:cNvPr id="37" name="Chart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3384951"/>
              </p:ext>
            </p:extLst>
          </p:nvPr>
        </p:nvGraphicFramePr>
        <p:xfrm>
          <a:off x="8535205" y="1610833"/>
          <a:ext cx="3631161" cy="2716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384136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data I’m putting together	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Mobilities</a:t>
            </a:r>
            <a:r>
              <a:rPr lang="en-US" dirty="0" smtClean="0"/>
              <a:t> of horizontal trails and </a:t>
            </a:r>
            <a:r>
              <a:rPr lang="en-US" dirty="0" err="1" smtClean="0"/>
              <a:t>mobilities</a:t>
            </a:r>
            <a:r>
              <a:rPr lang="en-US" dirty="0" smtClean="0"/>
              <a:t> of vertical trails</a:t>
            </a:r>
          </a:p>
          <a:p>
            <a:r>
              <a:rPr lang="en-US" dirty="0" smtClean="0"/>
              <a:t>UV-Vis, Percent aggregation, </a:t>
            </a:r>
            <a:r>
              <a:rPr lang="en-US" dirty="0" err="1" smtClean="0"/>
              <a:t>exciton</a:t>
            </a:r>
            <a:r>
              <a:rPr lang="en-US" dirty="0" smtClean="0"/>
              <a:t> bandwidth of both films and solutions</a:t>
            </a:r>
          </a:p>
          <a:p>
            <a:r>
              <a:rPr lang="en-US" dirty="0" smtClean="0"/>
              <a:t>AFM of drawn trails and </a:t>
            </a:r>
            <a:r>
              <a:rPr lang="en-US" dirty="0" err="1" smtClean="0"/>
              <a:t>spincoated</a:t>
            </a:r>
            <a:r>
              <a:rPr lang="en-US" dirty="0" smtClean="0"/>
              <a:t> films (</a:t>
            </a:r>
            <a:r>
              <a:rPr lang="en-US" dirty="0" err="1" smtClean="0"/>
              <a:t>Dalsu</a:t>
            </a:r>
            <a:r>
              <a:rPr lang="en-US" dirty="0" smtClean="0"/>
              <a:t> is doing these). I think the AFM data is key, because it will show the nanofiber length and orientation. Might help us make sense of things. </a:t>
            </a:r>
          </a:p>
          <a:p>
            <a:r>
              <a:rPr lang="en-US" dirty="0" smtClean="0"/>
              <a:t>GIWAXS (Gang is taking these)</a:t>
            </a:r>
          </a:p>
          <a:p>
            <a:r>
              <a:rPr lang="en-US" dirty="0" smtClean="0"/>
              <a:t>Linear dichroism (I will quantitatively obtain an order parameter using the images I obtained using a single polarizer for solutions, trails and </a:t>
            </a:r>
            <a:r>
              <a:rPr lang="en-US" dirty="0" err="1" smtClean="0"/>
              <a:t>spincoated</a:t>
            </a:r>
            <a:r>
              <a:rPr lang="en-US" dirty="0" smtClean="0"/>
              <a:t> films</a:t>
            </a:r>
          </a:p>
          <a:p>
            <a:r>
              <a:rPr lang="en-US" dirty="0" smtClean="0"/>
              <a:t>Raman spectroscopy on trails (just have to make the plots, but the data shows there is anisotropy as we saw before)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39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96 hr drawn phas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696" y="3438716"/>
            <a:ext cx="3100578" cy="343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0 hr drawn NK2-90A phase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28" y="1"/>
            <a:ext cx="3100576" cy="343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12 hr drawn NK2-88A Phase"/>
          <p:cNvPicPr>
            <a:picLocks noGrp="1" noChangeAspect="1"/>
          </p:cNvPicPr>
          <p:nvPr isPhoto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04" y="1"/>
            <a:ext cx="3100576" cy="343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18 hr draw phase"/>
          <p:cNvPicPr>
            <a:picLocks noGrp="1" noChangeAspect="1"/>
          </p:cNvPicPr>
          <p:nvPr isPhoto="1"/>
        </p:nvPicPr>
        <p:blipFill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01" y="1"/>
            <a:ext cx="3100576" cy="343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24 hr draw phase"/>
          <p:cNvPicPr>
            <a:picLocks noGrp="1" noChangeAspect="1"/>
          </p:cNvPicPr>
          <p:nvPr isPhoto="1"/>
        </p:nvPicPr>
        <p:blipFill>
          <a:blip r:embed="rId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28" y="3438717"/>
            <a:ext cx="3100576" cy="343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48hr drawn"/>
          <p:cNvPicPr>
            <a:picLocks noGrp="1" noChangeAspect="1"/>
          </p:cNvPicPr>
          <p:nvPr isPhoto="1"/>
        </p:nvPicPr>
        <p:blipFill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04" y="3438717"/>
            <a:ext cx="3100576" cy="343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28" y="3438717"/>
            <a:ext cx="1144587" cy="7602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03" y="3438716"/>
            <a:ext cx="1144587" cy="76021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379" y="3438716"/>
            <a:ext cx="1144587" cy="76021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 rot="16200000">
            <a:off x="-151590" y="3032522"/>
            <a:ext cx="228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Drawn Trails</a:t>
            </a:r>
            <a:endParaRPr lang="en-US" sz="32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762279" y="135169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0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32434" y="135169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12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802531" y="135169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18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652063" y="3573885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24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32434" y="3554632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48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844326" y="3554632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96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046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24 hr spin phas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94" y="3333146"/>
            <a:ext cx="2947990" cy="3269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 descr="18 hr spin phas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895" y="0"/>
            <a:ext cx="2975475" cy="329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 descr="12 hr spin Phase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616" y="33175"/>
            <a:ext cx="2975475" cy="329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0 hr spin NK2-90A phase"/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02" y="2696"/>
            <a:ext cx="2975475" cy="329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48 hr spin"/>
          <p:cNvPicPr>
            <a:picLocks noGrp="1" noChangeAspect="1"/>
          </p:cNvPicPr>
          <p:nvPr isPhoto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77" y="3302668"/>
            <a:ext cx="2975475" cy="329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96 hr phase"/>
          <p:cNvPicPr>
            <a:picLocks noGrp="1" noChangeAspect="1"/>
          </p:cNvPicPr>
          <p:nvPr isPhoto="1"/>
        </p:nvPicPr>
        <p:blipFill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620" y="3302668"/>
            <a:ext cx="2975475" cy="329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70" y="2696"/>
            <a:ext cx="1009440" cy="6704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53" y="0"/>
            <a:ext cx="1009440" cy="6704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588" y="0"/>
            <a:ext cx="1009440" cy="6704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70" y="3302666"/>
            <a:ext cx="1009440" cy="67044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760" y="3302666"/>
            <a:ext cx="1009440" cy="6704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588" y="3299972"/>
            <a:ext cx="1009440" cy="6704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 rot="16200000">
            <a:off x="-45533" y="3032522"/>
            <a:ext cx="2071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Spincoated</a:t>
            </a:r>
            <a:endParaRPr lang="en-US" sz="3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762279" y="135169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0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32434" y="135169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12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68115" y="135169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18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32436" y="3405061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24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4645" y="3405061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48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668115" y="3405061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96 </a:t>
            </a:r>
            <a:r>
              <a:rPr lang="en-US" sz="2000" b="1" dirty="0" err="1" smtClean="0">
                <a:solidFill>
                  <a:schemeClr val="bg1"/>
                </a:solidFill>
              </a:rPr>
              <a:t>hr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321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88D day 4 drawn phase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89" y="457200"/>
            <a:ext cx="2608081" cy="291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88D - day 8 spin phase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15" y="3464108"/>
            <a:ext cx="2623240" cy="2909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88D-day 8 drawn phase"/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15" y="457200"/>
            <a:ext cx="2625321" cy="292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onic 2 min spin phase"/>
          <p:cNvPicPr>
            <a:picLocks noGrp="1" noChangeAspect="1"/>
          </p:cNvPicPr>
          <p:nvPr isPhoto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23" y="3489893"/>
            <a:ext cx="2576513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ge 96 hr then sonic 2 min nk2-88B phase"/>
          <p:cNvPicPr>
            <a:picLocks noGrp="1" noChangeAspect="1"/>
          </p:cNvPicPr>
          <p:nvPr isPhoto="1"/>
        </p:nvPicPr>
        <p:blipFill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689" y="457200"/>
            <a:ext cx="2576513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3538756" y="69968"/>
            <a:ext cx="2149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Sonic 2 min then 96 </a:t>
            </a:r>
            <a:r>
              <a:rPr lang="en-US" sz="1400" b="1" dirty="0" err="1" smtClean="0"/>
              <a:t>hr</a:t>
            </a:r>
            <a:r>
              <a:rPr lang="en-US" sz="1400" b="1" dirty="0" smtClean="0"/>
              <a:t> age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199689" y="69968"/>
            <a:ext cx="2232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96 </a:t>
            </a:r>
            <a:r>
              <a:rPr lang="en-US" sz="1400" b="1" dirty="0" err="1" smtClean="0"/>
              <a:t>hr</a:t>
            </a:r>
            <a:r>
              <a:rPr lang="en-US" sz="1400" b="1" dirty="0" smtClean="0"/>
              <a:t> aged then 2 min sonic</a:t>
            </a:r>
            <a:endParaRPr lang="en-US" sz="1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689" y="3464109"/>
            <a:ext cx="2516318" cy="27908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56736" y="69968"/>
            <a:ext cx="2240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Sonic 2 min then 192 </a:t>
            </a:r>
            <a:r>
              <a:rPr lang="en-US" sz="1400" b="1" dirty="0" err="1" smtClean="0"/>
              <a:t>hr</a:t>
            </a:r>
            <a:r>
              <a:rPr lang="en-US" sz="1400" b="1" dirty="0" smtClean="0"/>
              <a:t> age</a:t>
            </a:r>
            <a:endParaRPr lang="en-US" sz="1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39" y="457200"/>
            <a:ext cx="2607797" cy="28922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16191" y="72198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Sonic 2 min </a:t>
            </a:r>
            <a:endParaRPr lang="en-US" sz="14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429" y="3464109"/>
            <a:ext cx="2622931" cy="290906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02" y="466980"/>
            <a:ext cx="1008127" cy="66957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161" y="457199"/>
            <a:ext cx="1008127" cy="6695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15" y="457200"/>
            <a:ext cx="1008127" cy="66957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689" y="466980"/>
            <a:ext cx="1008127" cy="66957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 rot="16200000">
            <a:off x="-331758" y="1716076"/>
            <a:ext cx="127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Drawn Film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-316915" y="4733977"/>
            <a:ext cx="124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Spincoated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26" y="3489893"/>
            <a:ext cx="1021303" cy="67832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985" y="3489893"/>
            <a:ext cx="1021303" cy="67832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694" y="3489893"/>
            <a:ext cx="1021303" cy="6783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689" y="3489893"/>
            <a:ext cx="1021303" cy="6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59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6120</TotalTime>
  <Words>293</Words>
  <Application>Microsoft Macintosh PowerPoint</Application>
  <PresentationFormat>Custom</PresentationFormat>
  <Paragraphs>51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POM of capillaries, trails and spin-coated films, and Mobilities for Spincoated Films</vt:lpstr>
      <vt:lpstr>PowerPoint Presentation</vt:lpstr>
      <vt:lpstr>PowerPoint Presentation</vt:lpstr>
      <vt:lpstr>Other data I’m putting together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 K</dc:creator>
  <cp:lastModifiedBy>Nils Persson</cp:lastModifiedBy>
  <cp:revision>28</cp:revision>
  <dcterms:created xsi:type="dcterms:W3CDTF">2015-06-26T23:50:13Z</dcterms:created>
  <dcterms:modified xsi:type="dcterms:W3CDTF">2015-07-30T22:49:49Z</dcterms:modified>
</cp:coreProperties>
</file>